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58" r:id="rId6"/>
    <p:sldId id="259" r:id="rId7"/>
    <p:sldId id="261" r:id="rId8"/>
    <p:sldId id="263" r:id="rId9"/>
    <p:sldId id="264" r:id="rId10"/>
    <p:sldId id="266" r:id="rId11"/>
    <p:sldId id="265" r:id="rId12"/>
    <p:sldId id="262" r:id="rId13"/>
    <p:sldId id="260" r:id="rId14"/>
    <p:sldId id="267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5"/>
        <p:guide pos="3998"/>
        <p:guide pos="203"/>
        <p:guide pos="108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3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0" y="676910"/>
            <a:ext cx="12233910" cy="15875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540"/>
            <a:ext cx="12231370" cy="381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56" y="-99392"/>
            <a:ext cx="2641353" cy="9730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tags" Target="../tags/tag5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16.png"/><Relationship Id="rId1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3.wav"/><Relationship Id="rId3" Type="http://schemas.openxmlformats.org/officeDocument/2006/relationships/audio" Target="../media/audio2.wav"/><Relationship Id="rId2" Type="http://schemas.openxmlformats.org/officeDocument/2006/relationships/tags" Target="../tags/tag7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8.png"/><Relationship Id="rId1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1.png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36195"/>
            <a:ext cx="12246610" cy="4976495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16" name="文本框 15"/>
          <p:cNvSpPr txBox="1"/>
          <p:nvPr/>
        </p:nvSpPr>
        <p:spPr>
          <a:xfrm>
            <a:off x="3393366" y="859946"/>
            <a:ext cx="74888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数据结构教程</a:t>
            </a:r>
            <a:endParaRPr lang="zh-CN" altLang="en-US" sz="80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28" y="-104296"/>
            <a:ext cx="1061720" cy="315011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91935" y="2264410"/>
            <a:ext cx="291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版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微课视频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Wingdings 2" panose="05020102010507070707" pitchFamily="18" charset="2"/>
              </a:rPr>
              <a:t>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题库版</a:t>
            </a:r>
            <a:endParaRPr lang="zh-CN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67030" y="2765104"/>
            <a:ext cx="124177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李春葆  主编</a:t>
            </a:r>
            <a:endParaRPr lang="zh-CN" altLang="en-US" sz="15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02430" y="3411220"/>
            <a:ext cx="4302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IE" altLang="zh-CN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章 外排序</a:t>
            </a:r>
            <a:endParaRPr lang="en-IE" altLang="zh-CN" sz="480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: 空心 2"/>
          <p:cNvSpPr/>
          <p:nvPr/>
        </p:nvSpPr>
        <p:spPr>
          <a:xfrm>
            <a:off x="7772066" y="2780928"/>
            <a:ext cx="194964" cy="194964"/>
          </a:xfrm>
          <a:prstGeom prst="don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57150" y="6454140"/>
            <a:ext cx="12145010" cy="1714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1" idx="1"/>
          </p:cNvCxnSpPr>
          <p:nvPr/>
        </p:nvCxnSpPr>
        <p:spPr>
          <a:xfrm>
            <a:off x="53340" y="6726555"/>
            <a:ext cx="12148185" cy="5334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</p:cNvCxnSpPr>
          <p:nvPr/>
        </p:nvCxnSpPr>
        <p:spPr>
          <a:xfrm flipV="1">
            <a:off x="-18415" y="6162040"/>
            <a:ext cx="12184380" cy="5778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0955" y="5848985"/>
            <a:ext cx="12144375" cy="36195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-18170" y="5592394"/>
            <a:ext cx="1961334" cy="1260838"/>
            <a:chOff x="245" y="5592394"/>
            <a:chExt cx="1961334" cy="1260838"/>
          </a:xfrm>
        </p:grpSpPr>
        <p:sp>
          <p:nvSpPr>
            <p:cNvPr id="10" name="矩形 9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1623" y="660050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5" descr="乐高玩具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65" y="3178175"/>
            <a:ext cx="4809600" cy="365608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Box 3" hidden="1"/>
          <p:cNvSpPr txBox="1"/>
          <p:nvPr/>
        </p:nvSpPr>
        <p:spPr>
          <a:xfrm>
            <a:off x="323528" y="252104"/>
            <a:ext cx="6964826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360" y="775335"/>
            <a:ext cx="111537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4-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）采用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路平衡归并时，</a:t>
            </a:r>
            <a:r>
              <a:rPr lang="en-US" altLang="zh-CN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m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k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，总的归并趟数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rPr>
              <a:t> 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log</a:t>
            </a:r>
            <a:r>
              <a:rPr lang="en-US" sz="2000" b="1" i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k</a:t>
            </a:r>
            <a:r>
              <a:rPr lang="en-US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m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rPr>
              <a:t>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 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rPr>
              <a:t>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log</a:t>
            </a:r>
            <a:r>
              <a:rPr lang="en-US" sz="2000" b="1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11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rPr>
              <a:t>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=2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524" y="1990713"/>
            <a:ext cx="7786742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4-2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）采用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路平衡归并时的归并过程如下（归并段编号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～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：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27173" y="2953696"/>
            <a:ext cx="6929486" cy="476253"/>
            <a:chOff x="928662" y="2285998"/>
            <a:chExt cx="6929486" cy="357190"/>
          </a:xfrm>
        </p:grpSpPr>
        <p:sp>
          <p:nvSpPr>
            <p:cNvPr id="5" name="矩形 4"/>
            <p:cNvSpPr/>
            <p:nvPr/>
          </p:nvSpPr>
          <p:spPr>
            <a:xfrm>
              <a:off x="928662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71604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14546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3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57488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4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00430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5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143372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6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786314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7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29256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8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072198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9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15140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10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358082" y="2285998"/>
              <a:ext cx="50006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11</a:t>
              </a:r>
              <a:endPara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27173" y="3447618"/>
            <a:ext cx="2428892" cy="839587"/>
            <a:chOff x="928662" y="2656440"/>
            <a:chExt cx="2428892" cy="629690"/>
          </a:xfrm>
        </p:grpSpPr>
        <p:sp>
          <p:nvSpPr>
            <p:cNvPr id="22" name="矩形 21"/>
            <p:cNvSpPr/>
            <p:nvPr/>
          </p:nvSpPr>
          <p:spPr>
            <a:xfrm>
              <a:off x="928662" y="2928940"/>
              <a:ext cx="242889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左大括号 25"/>
            <p:cNvSpPr/>
            <p:nvPr/>
          </p:nvSpPr>
          <p:spPr>
            <a:xfrm rot="5400000">
              <a:off x="2031914" y="1799184"/>
              <a:ext cx="214314" cy="1928826"/>
            </a:xfrm>
            <a:prstGeom prst="leftBrac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298941" y="3429949"/>
            <a:ext cx="2428892" cy="857256"/>
            <a:chOff x="3500430" y="2643188"/>
            <a:chExt cx="2428892" cy="642942"/>
          </a:xfrm>
        </p:grpSpPr>
        <p:sp>
          <p:nvSpPr>
            <p:cNvPr id="23" name="矩形 22"/>
            <p:cNvSpPr/>
            <p:nvPr/>
          </p:nvSpPr>
          <p:spPr>
            <a:xfrm>
              <a:off x="3500430" y="2928940"/>
              <a:ext cx="242889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左大括号 26"/>
            <p:cNvSpPr/>
            <p:nvPr/>
          </p:nvSpPr>
          <p:spPr>
            <a:xfrm rot="5400000">
              <a:off x="4585252" y="1785932"/>
              <a:ext cx="214314" cy="1928826"/>
            </a:xfrm>
            <a:prstGeom prst="leftBrac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870709" y="3429949"/>
            <a:ext cx="1785950" cy="840323"/>
            <a:chOff x="6072198" y="2643188"/>
            <a:chExt cx="1785950" cy="630242"/>
          </a:xfrm>
        </p:grpSpPr>
        <p:sp>
          <p:nvSpPr>
            <p:cNvPr id="25" name="矩形 24"/>
            <p:cNvSpPr/>
            <p:nvPr/>
          </p:nvSpPr>
          <p:spPr>
            <a:xfrm>
              <a:off x="6072198" y="2916240"/>
              <a:ext cx="1785950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左大括号 27"/>
            <p:cNvSpPr/>
            <p:nvPr/>
          </p:nvSpPr>
          <p:spPr>
            <a:xfrm rot="5400000">
              <a:off x="6863074" y="1995188"/>
              <a:ext cx="216000" cy="1512000"/>
            </a:xfrm>
            <a:prstGeom prst="leftBrac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27173" y="4382456"/>
            <a:ext cx="6929486" cy="857256"/>
            <a:chOff x="928662" y="3357568"/>
            <a:chExt cx="6929486" cy="642942"/>
          </a:xfrm>
        </p:grpSpPr>
        <p:sp>
          <p:nvSpPr>
            <p:cNvPr id="24" name="矩形 23"/>
            <p:cNvSpPr/>
            <p:nvPr/>
          </p:nvSpPr>
          <p:spPr>
            <a:xfrm>
              <a:off x="928662" y="3643320"/>
              <a:ext cx="6929486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左大括号 28"/>
            <p:cNvSpPr/>
            <p:nvPr/>
          </p:nvSpPr>
          <p:spPr>
            <a:xfrm rot="5400000">
              <a:off x="4378289" y="306337"/>
              <a:ext cx="214314" cy="6316776"/>
            </a:xfrm>
            <a:prstGeom prst="leftBrac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8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2" name="组合 41" hidden="1"/>
          <p:cNvGrpSpPr/>
          <p:nvPr/>
        </p:nvGrpSpPr>
        <p:grpSpPr>
          <a:xfrm>
            <a:off x="2776508" y="1501752"/>
            <a:ext cx="722313" cy="582613"/>
            <a:chOff x="1774825" y="5489593"/>
            <a:chExt cx="722313" cy="582613"/>
          </a:xfrm>
        </p:grpSpPr>
        <p:sp>
          <p:nvSpPr>
            <p:cNvPr id="43" name="Text Box 13"/>
            <p:cNvSpPr>
              <a:spLocks noChangeArrowheads="1"/>
            </p:cNvSpPr>
            <p:nvPr/>
          </p:nvSpPr>
          <p:spPr bwMode="auto">
            <a:xfrm>
              <a:off x="2124075" y="5489593"/>
              <a:ext cx="373063" cy="461963"/>
            </a:xfrm>
            <a:prstGeom prst="rect">
              <a:avLst/>
            </a:prstGeom>
            <a:noFill/>
            <a:ln w="9525" cap="flat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p>
              <a:pPr algn="ctr" eaLnBrk="0" hangingPunct="0"/>
              <a:r>
                <a:rPr lang="ru-RU" altLang="zh-CN" sz="24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ru-RU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4" name="Group 8"/>
            <p:cNvGrpSpPr/>
            <p:nvPr/>
          </p:nvGrpSpPr>
          <p:grpSpPr bwMode="auto">
            <a:xfrm>
              <a:off x="1774825" y="5518173"/>
              <a:ext cx="544513" cy="554040"/>
              <a:chOff x="1019" y="1020"/>
              <a:chExt cx="399" cy="406"/>
            </a:xfrm>
          </p:grpSpPr>
          <p:pic>
            <p:nvPicPr>
              <p:cNvPr id="45" name="Picture 49" descr="阴影5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039" y="1380"/>
                <a:ext cx="363" cy="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6" name="AutoShape 8"/>
              <p:cNvSpPr>
                <a:spLocks noChangeArrowheads="1"/>
              </p:cNvSpPr>
              <p:nvPr/>
            </p:nvSpPr>
            <p:spPr bwMode="auto">
              <a:xfrm>
                <a:off x="1019" y="1020"/>
                <a:ext cx="399" cy="370"/>
              </a:xfrm>
              <a:prstGeom prst="roundRect">
                <a:avLst>
                  <a:gd name="adj" fmla="val 8380"/>
                </a:avLst>
              </a:prstGeom>
              <a:gradFill rotWithShape="1">
                <a:gsLst>
                  <a:gs pos="0">
                    <a:srgbClr val="8F0000"/>
                  </a:gs>
                  <a:gs pos="50000">
                    <a:srgbClr val="CF0001"/>
                  </a:gs>
                  <a:gs pos="100000">
                    <a:srgbClr val="F60004"/>
                  </a:gs>
                </a:gsLst>
                <a:lin ang="2700000"/>
              </a:gradFill>
              <a:ln w="9525" cap="flat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p>
                <a:pPr marL="342900" indent="-342900" algn="ctr">
                  <a:buFont typeface="Wingdings" panose="05000000000000000000" pitchFamily="2" charset="2"/>
                  <a:buNone/>
                </a:pPr>
                <a:r>
                  <a:rPr lang="zh-CN" altLang="en-US" sz="2200" b="1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解</a:t>
                </a:r>
                <a:endParaRPr lang="zh-CN" altLang="en-US" sz="2200" b="1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659965" y="5819140"/>
            <a:ext cx="6643734" cy="475615"/>
            <a:chOff x="2614" y="9164"/>
            <a:chExt cx="10463" cy="749"/>
          </a:xfrm>
        </p:grpSpPr>
        <p:sp>
          <p:nvSpPr>
            <p:cNvPr id="35" name="TextBox 34"/>
            <p:cNvSpPr txBox="1"/>
            <p:nvPr/>
          </p:nvSpPr>
          <p:spPr>
            <a:xfrm>
              <a:off x="2614" y="9164"/>
              <a:ext cx="10463" cy="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按层的归并顺序 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Wingdings" panose="05000000000000000000"/>
                </a:rPr>
                <a:t> 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多路平衡归并适合长度相同的归并段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下箭头 5"/>
            <p:cNvSpPr/>
            <p:nvPr/>
          </p:nvSpPr>
          <p:spPr>
            <a:xfrm rot="15960000">
              <a:off x="5701" y="9430"/>
              <a:ext cx="258" cy="286"/>
            </a:xfrm>
            <a:prstGeom prst="downArrow">
              <a:avLst/>
            </a:prstGeom>
            <a:noFill/>
            <a:ln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Rectangle 7" descr="信纸" hidden="1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52738" y="887565"/>
            <a:ext cx="4357718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1.2.2 </a:t>
            </a:r>
            <a:r>
              <a:rPr lang="en-US" altLang="zh-CN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" y="-14596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 descr="question-mark-3978394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255" y="1858010"/>
            <a:ext cx="2939415" cy="4257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4460528" y="1426189"/>
            <a:ext cx="4572032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4-3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）构造最佳归并树。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0890" y="1943735"/>
            <a:ext cx="97396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sz="2000" i="1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=11</a:t>
            </a:r>
            <a:r>
              <a:rPr lang="zh-CN" alt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sz="2000" i="1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=4</a:t>
            </a:r>
            <a:r>
              <a:rPr lang="zh-CN" alt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(</a:t>
            </a:r>
            <a:r>
              <a:rPr lang="en-US" sz="2000" i="1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-1) % (</a:t>
            </a:r>
            <a:r>
              <a:rPr lang="en-US" sz="2000" i="1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-1)=1</a:t>
            </a:r>
            <a:r>
              <a:rPr lang="zh-CN" alt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≠</a:t>
            </a:r>
            <a:r>
              <a:rPr lang="en-US" sz="2000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0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，需要附加</a:t>
            </a:r>
            <a:r>
              <a:rPr lang="en-US" sz="2000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-1-(</a:t>
            </a:r>
            <a:r>
              <a:rPr lang="en-US" sz="2000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m</a:t>
            </a:r>
            <a:r>
              <a:rPr 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-1) % (</a:t>
            </a:r>
            <a:r>
              <a:rPr lang="en-US" sz="2000" i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-1)=2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个长度为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  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的虚归并段，最佳归并树如下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956851" y="3239127"/>
            <a:ext cx="2857520" cy="1524011"/>
            <a:chOff x="642910" y="2143122"/>
            <a:chExt cx="2857520" cy="1143008"/>
          </a:xfrm>
        </p:grpSpPr>
        <p:sp>
          <p:nvSpPr>
            <p:cNvPr id="5" name="椭圆 4"/>
            <p:cNvSpPr/>
            <p:nvPr/>
          </p:nvSpPr>
          <p:spPr>
            <a:xfrm>
              <a:off x="2143108" y="214312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9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928926" y="214312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16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42910" y="2143122"/>
              <a:ext cx="571504" cy="428628"/>
            </a:xfrm>
            <a:prstGeom prst="ellipse">
              <a:avLst/>
            </a:prstGeom>
            <a:ln w="38100">
              <a:prstDash val="sysDash"/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28728" y="2143122"/>
              <a:ext cx="571504" cy="428628"/>
            </a:xfrm>
            <a:prstGeom prst="ellipse">
              <a:avLst/>
            </a:prstGeom>
            <a:ln w="38100">
              <a:solidFill>
                <a:schemeClr val="accent1"/>
              </a:solidFill>
              <a:prstDash val="sysDash"/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785918" y="2928940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25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11" name="直接连接符 10"/>
            <p:cNvCxnSpPr>
              <a:stCxn id="7" idx="5"/>
              <a:endCxn id="9" idx="1"/>
            </p:cNvCxnSpPr>
            <p:nvPr/>
          </p:nvCxnSpPr>
          <p:spPr>
            <a:xfrm rot="16200000" flipH="1">
              <a:off x="1159040" y="2480657"/>
              <a:ext cx="598556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8" idx="4"/>
            </p:cNvCxnSpPr>
            <p:nvPr/>
          </p:nvCxnSpPr>
          <p:spPr>
            <a:xfrm rot="16200000" flipH="1">
              <a:off x="1643042" y="2643188"/>
              <a:ext cx="357190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5" idx="4"/>
            </p:cNvCxnSpPr>
            <p:nvPr/>
          </p:nvCxnSpPr>
          <p:spPr>
            <a:xfrm rot="5400000">
              <a:off x="2178827" y="2678907"/>
              <a:ext cx="357190" cy="14287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6" idx="3"/>
              <a:endCxn id="9" idx="3"/>
            </p:cNvCxnSpPr>
            <p:nvPr/>
          </p:nvCxnSpPr>
          <p:spPr>
            <a:xfrm rot="5400000">
              <a:off x="2421463" y="2516377"/>
              <a:ext cx="598556" cy="58376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4421331" y="4191634"/>
            <a:ext cx="2678925" cy="1428760"/>
            <a:chOff x="2107389" y="2857502"/>
            <a:chExt cx="2678925" cy="1071570"/>
          </a:xfrm>
        </p:grpSpPr>
        <p:sp>
          <p:nvSpPr>
            <p:cNvPr id="20" name="椭圆 19"/>
            <p:cNvSpPr/>
            <p:nvPr/>
          </p:nvSpPr>
          <p:spPr>
            <a:xfrm>
              <a:off x="2643174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25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428992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38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214810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40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000364" y="3571882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128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25" name="直接连接符 24"/>
            <p:cNvCxnSpPr>
              <a:stCxn id="9" idx="2"/>
              <a:endCxn id="23" idx="1"/>
            </p:cNvCxnSpPr>
            <p:nvPr/>
          </p:nvCxnSpPr>
          <p:spPr>
            <a:xfrm>
              <a:off x="2107389" y="3286129"/>
              <a:ext cx="892810" cy="46434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4"/>
            </p:cNvCxnSpPr>
            <p:nvPr/>
          </p:nvCxnSpPr>
          <p:spPr>
            <a:xfrm rot="16200000" flipH="1">
              <a:off x="2893207" y="3321849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1" idx="4"/>
            </p:cNvCxnSpPr>
            <p:nvPr/>
          </p:nvCxnSpPr>
          <p:spPr>
            <a:xfrm rot="5400000">
              <a:off x="3428992" y="3286130"/>
              <a:ext cx="285752" cy="28575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2" idx="3"/>
              <a:endCxn id="23" idx="3"/>
            </p:cNvCxnSpPr>
            <p:nvPr/>
          </p:nvCxnSpPr>
          <p:spPr>
            <a:xfrm rot="5400000">
              <a:off x="3707347" y="3159319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7314569" y="4191634"/>
            <a:ext cx="2928958" cy="1428760"/>
            <a:chOff x="5000628" y="2857502"/>
            <a:chExt cx="2928958" cy="1071570"/>
          </a:xfrm>
        </p:grpSpPr>
        <p:sp>
          <p:nvSpPr>
            <p:cNvPr id="35" name="椭圆 34"/>
            <p:cNvSpPr/>
            <p:nvPr/>
          </p:nvSpPr>
          <p:spPr>
            <a:xfrm>
              <a:off x="5000628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48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786446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53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572264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64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358082" y="285750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77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143636" y="3571882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242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43" name="直接连接符 42"/>
            <p:cNvCxnSpPr>
              <a:stCxn id="35" idx="5"/>
              <a:endCxn id="39" idx="1"/>
            </p:cNvCxnSpPr>
            <p:nvPr/>
          </p:nvCxnSpPr>
          <p:spPr>
            <a:xfrm rot="16200000" flipH="1">
              <a:off x="5552477" y="3159318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38" idx="3"/>
              <a:endCxn id="39" idx="3"/>
            </p:cNvCxnSpPr>
            <p:nvPr/>
          </p:nvCxnSpPr>
          <p:spPr>
            <a:xfrm rot="5400000">
              <a:off x="6850619" y="3159319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6" idx="4"/>
            </p:cNvCxnSpPr>
            <p:nvPr/>
          </p:nvCxnSpPr>
          <p:spPr>
            <a:xfrm rot="16200000" flipH="1">
              <a:off x="6036479" y="3321849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7" idx="4"/>
            </p:cNvCxnSpPr>
            <p:nvPr/>
          </p:nvCxnSpPr>
          <p:spPr>
            <a:xfrm rot="5400000">
              <a:off x="6607983" y="3321849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5636412" y="5093340"/>
            <a:ext cx="4464240" cy="1574811"/>
            <a:chOff x="3322470" y="3533782"/>
            <a:chExt cx="4464240" cy="1181108"/>
          </a:xfrm>
        </p:grpSpPr>
        <p:sp>
          <p:nvSpPr>
            <p:cNvPr id="50" name="椭圆 49"/>
            <p:cNvSpPr/>
            <p:nvPr/>
          </p:nvSpPr>
          <p:spPr>
            <a:xfrm>
              <a:off x="4572000" y="353378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88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215206" y="3533782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98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43504" y="4357700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556</a:t>
              </a:r>
              <a:endParaRPr lang="zh-CN" altLang="en-US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4" name="直接连接符 53"/>
            <p:cNvCxnSpPr>
              <a:stCxn id="23" idx="2"/>
              <a:endCxn id="52" idx="1"/>
            </p:cNvCxnSpPr>
            <p:nvPr/>
          </p:nvCxnSpPr>
          <p:spPr>
            <a:xfrm>
              <a:off x="3322470" y="3929071"/>
              <a:ext cx="1821180" cy="60721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stCxn id="50" idx="4"/>
            </p:cNvCxnSpPr>
            <p:nvPr/>
          </p:nvCxnSpPr>
          <p:spPr>
            <a:xfrm rot="16200000" flipH="1">
              <a:off x="4838702" y="3981460"/>
              <a:ext cx="395290" cy="35719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5400000">
              <a:off x="5768587" y="3732617"/>
              <a:ext cx="428628" cy="821537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1" idx="3"/>
              <a:endCxn id="52" idx="3"/>
            </p:cNvCxnSpPr>
            <p:nvPr/>
          </p:nvCxnSpPr>
          <p:spPr>
            <a:xfrm rot="5400000">
              <a:off x="6224346" y="3461740"/>
              <a:ext cx="636656" cy="1512455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4958" y="737705"/>
            <a:ext cx="4357718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313" y="-60951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50825" y="766445"/>
            <a:ext cx="804291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 hidden="1"/>
          <p:cNvSpPr txBox="1"/>
          <p:nvPr/>
        </p:nvSpPr>
        <p:spPr>
          <a:xfrm>
            <a:off x="2484120" y="4218305"/>
            <a:ext cx="60286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</a:t>
            </a:r>
            <a:r>
              <a:rPr lang="en-US" altLang="zh-CN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4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）根据最佳归并树计算每一趟及总的读记录数：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=9+16=25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=25+25+38+40+48+53+64+77=370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=128+88+242+98=556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总的读记录数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=25+370+556=</a:t>
            </a:r>
            <a:r>
              <a:rPr 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951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717578" y="1483339"/>
            <a:ext cx="7286676" cy="3429024"/>
            <a:chOff x="357158" y="285734"/>
            <a:chExt cx="7286676" cy="2571768"/>
          </a:xfrm>
        </p:grpSpPr>
        <p:sp>
          <p:nvSpPr>
            <p:cNvPr id="45" name="椭圆 44"/>
            <p:cNvSpPr/>
            <p:nvPr/>
          </p:nvSpPr>
          <p:spPr>
            <a:xfrm>
              <a:off x="1857356" y="28573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9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2643174" y="28573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16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57158" y="285734"/>
              <a:ext cx="571504" cy="428628"/>
            </a:xfrm>
            <a:prstGeom prst="ellipse">
              <a:avLst/>
            </a:prstGeom>
            <a:ln w="38100">
              <a:prstDash val="sysDash"/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142976" y="285734"/>
              <a:ext cx="571504" cy="428628"/>
            </a:xfrm>
            <a:prstGeom prst="ellipse">
              <a:avLst/>
            </a:prstGeom>
            <a:ln w="38100">
              <a:solidFill>
                <a:schemeClr val="accent1"/>
              </a:solidFill>
              <a:prstDash val="sysDash"/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500166" y="1071552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25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58" name="直接连接符 57"/>
            <p:cNvCxnSpPr>
              <a:stCxn id="47" idx="5"/>
              <a:endCxn id="57" idx="1"/>
            </p:cNvCxnSpPr>
            <p:nvPr/>
          </p:nvCxnSpPr>
          <p:spPr>
            <a:xfrm rot="16200000" flipH="1">
              <a:off x="873288" y="623269"/>
              <a:ext cx="598556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48" idx="4"/>
            </p:cNvCxnSpPr>
            <p:nvPr/>
          </p:nvCxnSpPr>
          <p:spPr>
            <a:xfrm rot="16200000" flipH="1">
              <a:off x="1357290" y="785800"/>
              <a:ext cx="357190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45" idx="4"/>
            </p:cNvCxnSpPr>
            <p:nvPr/>
          </p:nvCxnSpPr>
          <p:spPr>
            <a:xfrm rot="5400000">
              <a:off x="1893075" y="821519"/>
              <a:ext cx="357190" cy="142876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46" idx="3"/>
              <a:endCxn id="57" idx="3"/>
            </p:cNvCxnSpPr>
            <p:nvPr/>
          </p:nvCxnSpPr>
          <p:spPr>
            <a:xfrm rot="5400000">
              <a:off x="2135711" y="658989"/>
              <a:ext cx="598556" cy="58376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>
              <a:off x="2469182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25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143240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38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9058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40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714612" y="1714494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128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66" name="直接连接符 65"/>
            <p:cNvCxnSpPr>
              <a:stCxn id="57" idx="2"/>
              <a:endCxn id="65" idx="1"/>
            </p:cNvCxnSpPr>
            <p:nvPr/>
          </p:nvCxnSpPr>
          <p:spPr>
            <a:xfrm rot="16200000" flipH="1">
              <a:off x="2071670" y="1250146"/>
              <a:ext cx="464347" cy="821537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2" idx="4"/>
            </p:cNvCxnSpPr>
            <p:nvPr/>
          </p:nvCxnSpPr>
          <p:spPr>
            <a:xfrm rot="16200000" flipH="1">
              <a:off x="2719215" y="1464461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>
              <a:stCxn id="63" idx="4"/>
            </p:cNvCxnSpPr>
            <p:nvPr/>
          </p:nvCxnSpPr>
          <p:spPr>
            <a:xfrm rot="5400000">
              <a:off x="3143240" y="1428742"/>
              <a:ext cx="285752" cy="28575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64" idx="3"/>
              <a:endCxn id="65" idx="3"/>
            </p:cNvCxnSpPr>
            <p:nvPr/>
          </p:nvCxnSpPr>
          <p:spPr>
            <a:xfrm rot="5400000">
              <a:off x="3421595" y="1301931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4714876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48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500694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53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6286512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64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7072330" y="100011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77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857884" y="1714494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242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75" name="直接连接符 74"/>
            <p:cNvCxnSpPr>
              <a:stCxn id="70" idx="5"/>
              <a:endCxn id="74" idx="1"/>
            </p:cNvCxnSpPr>
            <p:nvPr/>
          </p:nvCxnSpPr>
          <p:spPr>
            <a:xfrm rot="16200000" flipH="1">
              <a:off x="5266725" y="1301930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73" idx="3"/>
              <a:endCxn id="74" idx="3"/>
            </p:cNvCxnSpPr>
            <p:nvPr/>
          </p:nvCxnSpPr>
          <p:spPr>
            <a:xfrm rot="5400000">
              <a:off x="6564867" y="1301931"/>
              <a:ext cx="527118" cy="655199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1" idx="4"/>
            </p:cNvCxnSpPr>
            <p:nvPr/>
          </p:nvCxnSpPr>
          <p:spPr>
            <a:xfrm rot="16200000" flipH="1">
              <a:off x="5750727" y="1464461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2" idx="4"/>
            </p:cNvCxnSpPr>
            <p:nvPr/>
          </p:nvCxnSpPr>
          <p:spPr>
            <a:xfrm rot="5400000">
              <a:off x="6322231" y="1464461"/>
              <a:ext cx="285752" cy="21431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4286248" y="167639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88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929454" y="1676394"/>
              <a:ext cx="571504" cy="428628"/>
            </a:xfrm>
            <a:prstGeom prst="ellipse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solidFill>
                    <a:srgbClr val="0000FF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98</a:t>
              </a:r>
              <a:endParaRPr lang="en-US" altLang="zh-CN" sz="16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857752" y="2500312"/>
              <a:ext cx="642942" cy="35719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p>
              <a:pPr algn="ctr"/>
              <a:r>
                <a:rPr lang="en-US" altLang="zh-CN" sz="1600" smtClean="0"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556</a:t>
              </a:r>
              <a:endParaRPr lang="en-US" altLang="zh-CN" sz="1600" smtClean="0"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cxnSp>
          <p:nvCxnSpPr>
            <p:cNvPr id="82" name="直接连接符 81"/>
            <p:cNvCxnSpPr>
              <a:stCxn id="65" idx="2"/>
              <a:endCxn id="81" idx="1"/>
            </p:cNvCxnSpPr>
            <p:nvPr/>
          </p:nvCxnSpPr>
          <p:spPr>
            <a:xfrm rot="16200000" flipH="1">
              <a:off x="3679025" y="1500179"/>
              <a:ext cx="607223" cy="175023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79" idx="4"/>
            </p:cNvCxnSpPr>
            <p:nvPr/>
          </p:nvCxnSpPr>
          <p:spPr>
            <a:xfrm rot="16200000" flipH="1">
              <a:off x="4552950" y="2124072"/>
              <a:ext cx="395290" cy="35719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5400000">
              <a:off x="5482835" y="1875229"/>
              <a:ext cx="428628" cy="821537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80" idx="3"/>
              <a:endCxn id="81" idx="3"/>
            </p:cNvCxnSpPr>
            <p:nvPr/>
          </p:nvCxnSpPr>
          <p:spPr>
            <a:xfrm rot="5400000">
              <a:off x="5938594" y="1604352"/>
              <a:ext cx="636656" cy="1512455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6" name="TextBox 40"/>
          <p:cNvSpPr txBox="1"/>
          <p:nvPr/>
        </p:nvSpPr>
        <p:spPr>
          <a:xfrm>
            <a:off x="2620615" y="4837955"/>
            <a:ext cx="650085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4-4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根据最佳归并树计算每一趟及总的读记录数：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第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趟的读记录数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=9+16=25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第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趟的读记录数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=25+25+38+40+48+53+64+77=370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第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趟的读记录数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=128+88+242+98=556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总的读记录数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=25+370+556=</a:t>
            </a:r>
            <a:r>
              <a:rPr lang="en-US" sz="2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951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8689356" y="5436241"/>
            <a:ext cx="2000264" cy="1381135"/>
            <a:chOff x="6357950" y="3500444"/>
            <a:chExt cx="2000264" cy="1035851"/>
          </a:xfrm>
        </p:grpSpPr>
        <p:sp>
          <p:nvSpPr>
            <p:cNvPr id="88" name="右大括号 87"/>
            <p:cNvSpPr/>
            <p:nvPr/>
          </p:nvSpPr>
          <p:spPr>
            <a:xfrm>
              <a:off x="6357950" y="3500444"/>
              <a:ext cx="214314" cy="1035851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TextBox 42"/>
            <p:cNvSpPr txBox="1"/>
            <p:nvPr/>
          </p:nvSpPr>
          <p:spPr>
            <a:xfrm>
              <a:off x="6643702" y="3839175"/>
              <a:ext cx="1714512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WPL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最小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90" name="TextBox 48"/>
          <p:cNvSpPr txBox="1"/>
          <p:nvPr/>
        </p:nvSpPr>
        <p:spPr>
          <a:xfrm>
            <a:off x="3574702" y="2388220"/>
            <a:ext cx="85725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第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3567430" y="1356360"/>
            <a:ext cx="3187065" cy="1804670"/>
          </a:xfrm>
          <a:custGeom>
            <a:avLst/>
            <a:gdLst>
              <a:gd name="connsiteX0" fmla="*/ 734907 w 3186854"/>
              <a:gd name="connsiteY0" fmla="*/ 88053 h 1930400"/>
              <a:gd name="connsiteX1" fmla="*/ 267547 w 3186854"/>
              <a:gd name="connsiteY1" fmla="*/ 108373 h 1930400"/>
              <a:gd name="connsiteX2" fmla="*/ 64347 w 3186854"/>
              <a:gd name="connsiteY2" fmla="*/ 291253 h 1930400"/>
              <a:gd name="connsiteX3" fmla="*/ 64347 w 3186854"/>
              <a:gd name="connsiteY3" fmla="*/ 778933 h 1930400"/>
              <a:gd name="connsiteX4" fmla="*/ 450427 w 3186854"/>
              <a:gd name="connsiteY4" fmla="*/ 1073573 h 1930400"/>
              <a:gd name="connsiteX5" fmla="*/ 1019387 w 3186854"/>
              <a:gd name="connsiteY5" fmla="*/ 1540933 h 1930400"/>
              <a:gd name="connsiteX6" fmla="*/ 1324187 w 3186854"/>
              <a:gd name="connsiteY6" fmla="*/ 1876213 h 1930400"/>
              <a:gd name="connsiteX7" fmla="*/ 2004907 w 3186854"/>
              <a:gd name="connsiteY7" fmla="*/ 1866053 h 1930400"/>
              <a:gd name="connsiteX8" fmla="*/ 2106507 w 3186854"/>
              <a:gd name="connsiteY8" fmla="*/ 1510453 h 1930400"/>
              <a:gd name="connsiteX9" fmla="*/ 2299547 w 3186854"/>
              <a:gd name="connsiteY9" fmla="*/ 1185333 h 1930400"/>
              <a:gd name="connsiteX10" fmla="*/ 2533227 w 3186854"/>
              <a:gd name="connsiteY10" fmla="*/ 921173 h 1930400"/>
              <a:gd name="connsiteX11" fmla="*/ 2919307 w 3186854"/>
              <a:gd name="connsiteY11" fmla="*/ 921173 h 1930400"/>
              <a:gd name="connsiteX12" fmla="*/ 3173307 w 3186854"/>
              <a:gd name="connsiteY12" fmla="*/ 636693 h 1930400"/>
              <a:gd name="connsiteX13" fmla="*/ 3000587 w 3186854"/>
              <a:gd name="connsiteY13" fmla="*/ 98213 h 1930400"/>
              <a:gd name="connsiteX14" fmla="*/ 2187787 w 3186854"/>
              <a:gd name="connsiteY14" fmla="*/ 47413 h 1930400"/>
              <a:gd name="connsiteX15" fmla="*/ 734907 w 3186854"/>
              <a:gd name="connsiteY15" fmla="*/ 88053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86854" h="1930400">
                <a:moveTo>
                  <a:pt x="734907" y="88053"/>
                </a:moveTo>
                <a:cubicBezTo>
                  <a:pt x="414867" y="98213"/>
                  <a:pt x="379307" y="74506"/>
                  <a:pt x="267547" y="108373"/>
                </a:cubicBezTo>
                <a:cubicBezTo>
                  <a:pt x="155787" y="142240"/>
                  <a:pt x="98214" y="179493"/>
                  <a:pt x="64347" y="291253"/>
                </a:cubicBezTo>
                <a:cubicBezTo>
                  <a:pt x="30480" y="403013"/>
                  <a:pt x="0" y="648546"/>
                  <a:pt x="64347" y="778933"/>
                </a:cubicBezTo>
                <a:cubicBezTo>
                  <a:pt x="128694" y="909320"/>
                  <a:pt x="291254" y="946573"/>
                  <a:pt x="450427" y="1073573"/>
                </a:cubicBezTo>
                <a:cubicBezTo>
                  <a:pt x="609600" y="1200573"/>
                  <a:pt x="873760" y="1407160"/>
                  <a:pt x="1019387" y="1540933"/>
                </a:cubicBezTo>
                <a:cubicBezTo>
                  <a:pt x="1165014" y="1674706"/>
                  <a:pt x="1159934" y="1822026"/>
                  <a:pt x="1324187" y="1876213"/>
                </a:cubicBezTo>
                <a:cubicBezTo>
                  <a:pt x="1488440" y="1930400"/>
                  <a:pt x="1874520" y="1927013"/>
                  <a:pt x="2004907" y="1866053"/>
                </a:cubicBezTo>
                <a:cubicBezTo>
                  <a:pt x="2135294" y="1805093"/>
                  <a:pt x="2057400" y="1623906"/>
                  <a:pt x="2106507" y="1510453"/>
                </a:cubicBezTo>
                <a:cubicBezTo>
                  <a:pt x="2155614" y="1397000"/>
                  <a:pt x="2228427" y="1283546"/>
                  <a:pt x="2299547" y="1185333"/>
                </a:cubicBezTo>
                <a:cubicBezTo>
                  <a:pt x="2370667" y="1087120"/>
                  <a:pt x="2429934" y="965200"/>
                  <a:pt x="2533227" y="921173"/>
                </a:cubicBezTo>
                <a:cubicBezTo>
                  <a:pt x="2636520" y="877146"/>
                  <a:pt x="2812627" y="968586"/>
                  <a:pt x="2919307" y="921173"/>
                </a:cubicBezTo>
                <a:cubicBezTo>
                  <a:pt x="3025987" y="873760"/>
                  <a:pt x="3159760" y="773853"/>
                  <a:pt x="3173307" y="636693"/>
                </a:cubicBezTo>
                <a:cubicBezTo>
                  <a:pt x="3186854" y="499533"/>
                  <a:pt x="3164840" y="196426"/>
                  <a:pt x="3000587" y="98213"/>
                </a:cubicBezTo>
                <a:cubicBezTo>
                  <a:pt x="2836334" y="0"/>
                  <a:pt x="2563707" y="50800"/>
                  <a:pt x="2187787" y="47413"/>
                </a:cubicBezTo>
                <a:cubicBezTo>
                  <a:pt x="1811867" y="44026"/>
                  <a:pt x="1054947" y="77893"/>
                  <a:pt x="734907" y="8805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 w="28575">
            <a:solidFill>
              <a:srgbClr val="00B0F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4654338" y="2226522"/>
            <a:ext cx="3357880" cy="1813560"/>
          </a:xfrm>
          <a:custGeom>
            <a:avLst/>
            <a:gdLst>
              <a:gd name="connsiteX0" fmla="*/ 2269067 w 3357880"/>
              <a:gd name="connsiteY0" fmla="*/ 6773 h 1813560"/>
              <a:gd name="connsiteX1" fmla="*/ 1039707 w 3357880"/>
              <a:gd name="connsiteY1" fmla="*/ 77893 h 1813560"/>
              <a:gd name="connsiteX2" fmla="*/ 165947 w 3357880"/>
              <a:gd name="connsiteY2" fmla="*/ 179493 h 1813560"/>
              <a:gd name="connsiteX3" fmla="*/ 44027 w 3357880"/>
              <a:gd name="connsiteY3" fmla="*/ 575733 h 1813560"/>
              <a:gd name="connsiteX4" fmla="*/ 409787 w 3357880"/>
              <a:gd name="connsiteY4" fmla="*/ 1144693 h 1813560"/>
              <a:gd name="connsiteX5" fmla="*/ 1232747 w 3357880"/>
              <a:gd name="connsiteY5" fmla="*/ 1652693 h 1813560"/>
              <a:gd name="connsiteX6" fmla="*/ 1700107 w 3357880"/>
              <a:gd name="connsiteY6" fmla="*/ 1784773 h 1813560"/>
              <a:gd name="connsiteX7" fmla="*/ 2197947 w 3357880"/>
              <a:gd name="connsiteY7" fmla="*/ 1703493 h 1813560"/>
              <a:gd name="connsiteX8" fmla="*/ 2675467 w 3357880"/>
              <a:gd name="connsiteY8" fmla="*/ 1124373 h 1813560"/>
              <a:gd name="connsiteX9" fmla="*/ 3122507 w 3357880"/>
              <a:gd name="connsiteY9" fmla="*/ 839893 h 1813560"/>
              <a:gd name="connsiteX10" fmla="*/ 3295227 w 3357880"/>
              <a:gd name="connsiteY10" fmla="*/ 535093 h 1813560"/>
              <a:gd name="connsiteX11" fmla="*/ 3193627 w 3357880"/>
              <a:gd name="connsiteY11" fmla="*/ 118533 h 1813560"/>
              <a:gd name="connsiteX12" fmla="*/ 2269067 w 3357880"/>
              <a:gd name="connsiteY12" fmla="*/ 6773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57880" h="1813560">
                <a:moveTo>
                  <a:pt x="2269067" y="6773"/>
                </a:moveTo>
                <a:cubicBezTo>
                  <a:pt x="1910080" y="0"/>
                  <a:pt x="1390227" y="49106"/>
                  <a:pt x="1039707" y="77893"/>
                </a:cubicBezTo>
                <a:cubicBezTo>
                  <a:pt x="689187" y="106680"/>
                  <a:pt x="331894" y="96520"/>
                  <a:pt x="165947" y="179493"/>
                </a:cubicBezTo>
                <a:cubicBezTo>
                  <a:pt x="0" y="262466"/>
                  <a:pt x="3387" y="414866"/>
                  <a:pt x="44027" y="575733"/>
                </a:cubicBezTo>
                <a:cubicBezTo>
                  <a:pt x="84667" y="736600"/>
                  <a:pt x="211667" y="965200"/>
                  <a:pt x="409787" y="1144693"/>
                </a:cubicBezTo>
                <a:cubicBezTo>
                  <a:pt x="607907" y="1324186"/>
                  <a:pt x="1017694" y="1546013"/>
                  <a:pt x="1232747" y="1652693"/>
                </a:cubicBezTo>
                <a:cubicBezTo>
                  <a:pt x="1447800" y="1759373"/>
                  <a:pt x="1539240" y="1776306"/>
                  <a:pt x="1700107" y="1784773"/>
                </a:cubicBezTo>
                <a:cubicBezTo>
                  <a:pt x="1860974" y="1793240"/>
                  <a:pt x="2035387" y="1813560"/>
                  <a:pt x="2197947" y="1703493"/>
                </a:cubicBezTo>
                <a:cubicBezTo>
                  <a:pt x="2360507" y="1593426"/>
                  <a:pt x="2521374" y="1268306"/>
                  <a:pt x="2675467" y="1124373"/>
                </a:cubicBezTo>
                <a:cubicBezTo>
                  <a:pt x="2829560" y="980440"/>
                  <a:pt x="3019214" y="938106"/>
                  <a:pt x="3122507" y="839893"/>
                </a:cubicBezTo>
                <a:cubicBezTo>
                  <a:pt x="3225800" y="741680"/>
                  <a:pt x="3283374" y="655320"/>
                  <a:pt x="3295227" y="535093"/>
                </a:cubicBezTo>
                <a:cubicBezTo>
                  <a:pt x="3307080" y="414866"/>
                  <a:pt x="3357880" y="206586"/>
                  <a:pt x="3193627" y="118533"/>
                </a:cubicBezTo>
                <a:cubicBezTo>
                  <a:pt x="3029374" y="30480"/>
                  <a:pt x="2628054" y="13546"/>
                  <a:pt x="2269067" y="6773"/>
                </a:cubicBezTo>
                <a:close/>
              </a:path>
            </a:pathLst>
          </a:custGeom>
          <a:solidFill>
            <a:schemeClr val="accent6">
              <a:lumMod val="75000"/>
              <a:alpha val="20000"/>
            </a:schemeClr>
          </a:solidFill>
          <a:ln w="28575">
            <a:solidFill>
              <a:srgbClr val="FFFF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TextBox 51"/>
          <p:cNvSpPr txBox="1"/>
          <p:nvPr/>
        </p:nvSpPr>
        <p:spPr>
          <a:xfrm>
            <a:off x="4789148" y="3554240"/>
            <a:ext cx="85725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第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</a:t>
            </a: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7924165" y="2174028"/>
            <a:ext cx="3300307" cy="1916854"/>
          </a:xfrm>
          <a:custGeom>
            <a:avLst/>
            <a:gdLst>
              <a:gd name="connsiteX0" fmla="*/ 330200 w 3300307"/>
              <a:gd name="connsiteY0" fmla="*/ 38947 h 1916854"/>
              <a:gd name="connsiteX1" fmla="*/ 127000 w 3300307"/>
              <a:gd name="connsiteY1" fmla="*/ 303107 h 1916854"/>
              <a:gd name="connsiteX2" fmla="*/ 127000 w 3300307"/>
              <a:gd name="connsiteY2" fmla="*/ 577427 h 1916854"/>
              <a:gd name="connsiteX3" fmla="*/ 259080 w 3300307"/>
              <a:gd name="connsiteY3" fmla="*/ 892387 h 1916854"/>
              <a:gd name="connsiteX4" fmla="*/ 858520 w 3300307"/>
              <a:gd name="connsiteY4" fmla="*/ 1369907 h 1916854"/>
              <a:gd name="connsiteX5" fmla="*/ 1590040 w 3300307"/>
              <a:gd name="connsiteY5" fmla="*/ 1867747 h 1916854"/>
              <a:gd name="connsiteX6" fmla="*/ 2098040 w 3300307"/>
              <a:gd name="connsiteY6" fmla="*/ 1664547 h 1916854"/>
              <a:gd name="connsiteX7" fmla="*/ 2321560 w 3300307"/>
              <a:gd name="connsiteY7" fmla="*/ 1237827 h 1916854"/>
              <a:gd name="connsiteX8" fmla="*/ 2585720 w 3300307"/>
              <a:gd name="connsiteY8" fmla="*/ 973667 h 1916854"/>
              <a:gd name="connsiteX9" fmla="*/ 2941320 w 3300307"/>
              <a:gd name="connsiteY9" fmla="*/ 902547 h 1916854"/>
              <a:gd name="connsiteX10" fmla="*/ 3225800 w 3300307"/>
              <a:gd name="connsiteY10" fmla="*/ 648547 h 1916854"/>
              <a:gd name="connsiteX11" fmla="*/ 3114040 w 3300307"/>
              <a:gd name="connsiteY11" fmla="*/ 160867 h 1916854"/>
              <a:gd name="connsiteX12" fmla="*/ 2108200 w 3300307"/>
              <a:gd name="connsiteY12" fmla="*/ 69427 h 1916854"/>
              <a:gd name="connsiteX13" fmla="*/ 330200 w 3300307"/>
              <a:gd name="connsiteY13" fmla="*/ 38947 h 191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00307" h="1916854">
                <a:moveTo>
                  <a:pt x="330200" y="38947"/>
                </a:moveTo>
                <a:cubicBezTo>
                  <a:pt x="0" y="77894"/>
                  <a:pt x="160867" y="213360"/>
                  <a:pt x="127000" y="303107"/>
                </a:cubicBezTo>
                <a:cubicBezTo>
                  <a:pt x="93133" y="392854"/>
                  <a:pt x="104987" y="479214"/>
                  <a:pt x="127000" y="577427"/>
                </a:cubicBezTo>
                <a:cubicBezTo>
                  <a:pt x="149013" y="675640"/>
                  <a:pt x="137160" y="760307"/>
                  <a:pt x="259080" y="892387"/>
                </a:cubicBezTo>
                <a:cubicBezTo>
                  <a:pt x="381000" y="1024467"/>
                  <a:pt x="636693" y="1207347"/>
                  <a:pt x="858520" y="1369907"/>
                </a:cubicBezTo>
                <a:cubicBezTo>
                  <a:pt x="1080347" y="1532467"/>
                  <a:pt x="1383453" y="1818640"/>
                  <a:pt x="1590040" y="1867747"/>
                </a:cubicBezTo>
                <a:cubicBezTo>
                  <a:pt x="1796627" y="1916854"/>
                  <a:pt x="1976120" y="1769534"/>
                  <a:pt x="2098040" y="1664547"/>
                </a:cubicBezTo>
                <a:cubicBezTo>
                  <a:pt x="2219960" y="1559560"/>
                  <a:pt x="2240280" y="1352974"/>
                  <a:pt x="2321560" y="1237827"/>
                </a:cubicBezTo>
                <a:cubicBezTo>
                  <a:pt x="2402840" y="1122680"/>
                  <a:pt x="2482427" y="1029547"/>
                  <a:pt x="2585720" y="973667"/>
                </a:cubicBezTo>
                <a:cubicBezTo>
                  <a:pt x="2689013" y="917787"/>
                  <a:pt x="2834640" y="956734"/>
                  <a:pt x="2941320" y="902547"/>
                </a:cubicBezTo>
                <a:cubicBezTo>
                  <a:pt x="3048000" y="848360"/>
                  <a:pt x="3197013" y="772160"/>
                  <a:pt x="3225800" y="648547"/>
                </a:cubicBezTo>
                <a:cubicBezTo>
                  <a:pt x="3254587" y="524934"/>
                  <a:pt x="3300307" y="257387"/>
                  <a:pt x="3114040" y="160867"/>
                </a:cubicBezTo>
                <a:cubicBezTo>
                  <a:pt x="2927773" y="64347"/>
                  <a:pt x="2572173" y="88054"/>
                  <a:pt x="2108200" y="69427"/>
                </a:cubicBezTo>
                <a:cubicBezTo>
                  <a:pt x="1644227" y="50800"/>
                  <a:pt x="660400" y="0"/>
                  <a:pt x="330200" y="38947"/>
                </a:cubicBezTo>
                <a:close/>
              </a:path>
            </a:pathLst>
          </a:custGeom>
          <a:solidFill>
            <a:schemeClr val="bg1">
              <a:lumMod val="95000"/>
              <a:alpha val="41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TextBox 53"/>
          <p:cNvSpPr txBox="1"/>
          <p:nvPr/>
        </p:nvSpPr>
        <p:spPr>
          <a:xfrm>
            <a:off x="7218040" y="4531360"/>
            <a:ext cx="85725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第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4</a:t>
            </a: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6" name="TextBox 54"/>
          <p:cNvSpPr txBox="1"/>
          <p:nvPr/>
        </p:nvSpPr>
        <p:spPr>
          <a:xfrm>
            <a:off x="10075560" y="1816716"/>
            <a:ext cx="85725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第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3</a:t>
            </a:r>
            <a:r>
              <a:rPr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</a:t>
            </a:r>
            <a:endParaRPr lang="zh-CN" altLang="en-US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5771938" y="3162935"/>
            <a:ext cx="5332307" cy="1932093"/>
          </a:xfrm>
          <a:custGeom>
            <a:avLst/>
            <a:gdLst>
              <a:gd name="connsiteX0" fmla="*/ 2187787 w 5332307"/>
              <a:gd name="connsiteY0" fmla="*/ 5080 h 1932093"/>
              <a:gd name="connsiteX1" fmla="*/ 724747 w 5332307"/>
              <a:gd name="connsiteY1" fmla="*/ 116840 h 1932093"/>
              <a:gd name="connsiteX2" fmla="*/ 186267 w 5332307"/>
              <a:gd name="connsiteY2" fmla="*/ 177800 h 1932093"/>
              <a:gd name="connsiteX3" fmla="*/ 165947 w 5332307"/>
              <a:gd name="connsiteY3" fmla="*/ 706120 h 1932093"/>
              <a:gd name="connsiteX4" fmla="*/ 1181947 w 5332307"/>
              <a:gd name="connsiteY4" fmla="*/ 1214120 h 1932093"/>
              <a:gd name="connsiteX5" fmla="*/ 2116667 w 5332307"/>
              <a:gd name="connsiteY5" fmla="*/ 1478280 h 1932093"/>
              <a:gd name="connsiteX6" fmla="*/ 2411307 w 5332307"/>
              <a:gd name="connsiteY6" fmla="*/ 1783080 h 1932093"/>
              <a:gd name="connsiteX7" fmla="*/ 3071707 w 5332307"/>
              <a:gd name="connsiteY7" fmla="*/ 1884680 h 1932093"/>
              <a:gd name="connsiteX8" fmla="*/ 3528907 w 5332307"/>
              <a:gd name="connsiteY8" fmla="*/ 1498600 h 1932093"/>
              <a:gd name="connsiteX9" fmla="*/ 4951307 w 5332307"/>
              <a:gd name="connsiteY9" fmla="*/ 960120 h 1932093"/>
              <a:gd name="connsiteX10" fmla="*/ 5306907 w 5332307"/>
              <a:gd name="connsiteY10" fmla="*/ 198120 h 1932093"/>
              <a:gd name="connsiteX11" fmla="*/ 4798907 w 5332307"/>
              <a:gd name="connsiteY11" fmla="*/ 76200 h 1932093"/>
              <a:gd name="connsiteX12" fmla="*/ 3295227 w 5332307"/>
              <a:gd name="connsiteY12" fmla="*/ 86360 h 1932093"/>
              <a:gd name="connsiteX13" fmla="*/ 2187787 w 5332307"/>
              <a:gd name="connsiteY13" fmla="*/ 5080 h 193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2307" h="1932093">
                <a:moveTo>
                  <a:pt x="2187787" y="5080"/>
                </a:moveTo>
                <a:cubicBezTo>
                  <a:pt x="1759374" y="10160"/>
                  <a:pt x="1058334" y="88053"/>
                  <a:pt x="724747" y="116840"/>
                </a:cubicBezTo>
                <a:cubicBezTo>
                  <a:pt x="391160" y="145627"/>
                  <a:pt x="279400" y="79587"/>
                  <a:pt x="186267" y="177800"/>
                </a:cubicBezTo>
                <a:cubicBezTo>
                  <a:pt x="93134" y="276013"/>
                  <a:pt x="0" y="533400"/>
                  <a:pt x="165947" y="706120"/>
                </a:cubicBezTo>
                <a:cubicBezTo>
                  <a:pt x="331894" y="878840"/>
                  <a:pt x="856827" y="1085427"/>
                  <a:pt x="1181947" y="1214120"/>
                </a:cubicBezTo>
                <a:cubicBezTo>
                  <a:pt x="1507067" y="1342813"/>
                  <a:pt x="1911774" y="1383453"/>
                  <a:pt x="2116667" y="1478280"/>
                </a:cubicBezTo>
                <a:cubicBezTo>
                  <a:pt x="2321560" y="1573107"/>
                  <a:pt x="2252134" y="1715347"/>
                  <a:pt x="2411307" y="1783080"/>
                </a:cubicBezTo>
                <a:cubicBezTo>
                  <a:pt x="2570480" y="1850813"/>
                  <a:pt x="2885440" y="1932093"/>
                  <a:pt x="3071707" y="1884680"/>
                </a:cubicBezTo>
                <a:cubicBezTo>
                  <a:pt x="3257974" y="1837267"/>
                  <a:pt x="3215640" y="1652693"/>
                  <a:pt x="3528907" y="1498600"/>
                </a:cubicBezTo>
                <a:cubicBezTo>
                  <a:pt x="3842174" y="1344507"/>
                  <a:pt x="4654974" y="1176867"/>
                  <a:pt x="4951307" y="960120"/>
                </a:cubicBezTo>
                <a:cubicBezTo>
                  <a:pt x="5247640" y="743373"/>
                  <a:pt x="5332307" y="345440"/>
                  <a:pt x="5306907" y="198120"/>
                </a:cubicBezTo>
                <a:cubicBezTo>
                  <a:pt x="5281507" y="50800"/>
                  <a:pt x="5134187" y="94827"/>
                  <a:pt x="4798907" y="76200"/>
                </a:cubicBezTo>
                <a:cubicBezTo>
                  <a:pt x="4463627" y="57573"/>
                  <a:pt x="3727027" y="96520"/>
                  <a:pt x="3295227" y="86360"/>
                </a:cubicBezTo>
                <a:cubicBezTo>
                  <a:pt x="2863427" y="76200"/>
                  <a:pt x="2616200" y="0"/>
                  <a:pt x="2187787" y="5080"/>
                </a:cubicBezTo>
                <a:close/>
              </a:path>
            </a:pathLst>
          </a:custGeom>
          <a:blipFill dpi="0" rotWithShape="1">
            <a:blip r:embed="rId1" cstate="print">
              <a:alphaModFix amt="42000"/>
            </a:blip>
            <a:srcRect/>
            <a:tile tx="0" ty="0" sx="100000" sy="100000" flip="none" algn="tl"/>
          </a:blipFill>
          <a:ln w="28575">
            <a:solidFill>
              <a:srgbClr val="808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3"/>
          <p:cNvSpPr txBox="1"/>
          <p:nvPr/>
        </p:nvSpPr>
        <p:spPr>
          <a:xfrm>
            <a:off x="313" y="9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267648" y="756120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1.2.3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归纳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 hidden="1"/>
          <p:cNvSpPr txBox="1"/>
          <p:nvPr/>
        </p:nvSpPr>
        <p:spPr>
          <a:xfrm>
            <a:off x="2484120" y="4218305"/>
            <a:ext cx="60286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（</a:t>
            </a:r>
            <a:r>
              <a:rPr lang="en-US" altLang="zh-CN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4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）根据最佳归并树计算每一趟及总的读记录数：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=9+16=25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2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=25+25+38+40+48+53+64+77=370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第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3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趟的读记录数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=128+88+242+98=556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总的读记录数</a:t>
            </a:r>
            <a:r>
              <a:rPr 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=25+370+556=</a:t>
            </a:r>
            <a:r>
              <a:rPr 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951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400935"/>
            <a:ext cx="820610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生成多个初始归并段采用常规方法，产生长度相同的归并段 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Wingdings" panose="05000000000000000000"/>
              </a:rPr>
              <a:t> 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宜采用多路平衡归并（归并中用败者树）</a:t>
            </a:r>
            <a:endParaRPr lang="zh-CN" altLang="en-US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71600" y="3698875"/>
            <a:ext cx="789368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ts val="3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生成多个初始归并段采用置换</a:t>
            </a:r>
            <a:r>
              <a:rPr 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选择算法，产生长度不相同的归并段 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Wingdings" panose="05000000000000000000"/>
              </a:rPr>
              <a:t> 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宜采用最佳归并树方案（归并中用败者树）</a:t>
            </a:r>
            <a:endParaRPr lang="zh-CN" altLang="en-US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3" y="9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idea-1014016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030" y="1031875"/>
            <a:ext cx="3387090" cy="4620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08" y="1241757"/>
            <a:ext cx="7776864" cy="4374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6604" y="5877272"/>
            <a:ext cx="84249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本课件版权归清华大学出版社所有，仅提供教师教学使用，其他用途一律视为侵权</a:t>
            </a:r>
            <a:endParaRPr lang="zh-CN" altLang="en-US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6" descr="新闻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851372" y="2825203"/>
            <a:ext cx="4594234" cy="521970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1.1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外排序概述</a:t>
            </a:r>
            <a:endParaRPr lang="zh-CN" altLang="en-US" sz="2800" spc="50" dirty="0">
              <a:ln w="11430"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sp>
        <p:nvSpPr>
          <p:cNvPr id="12" name="Rectangle 4" descr="新闻纸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851372" y="3610360"/>
            <a:ext cx="4594234" cy="521970"/>
          </a:xfrm>
          <a:prstGeom prst="rect">
            <a:avLst/>
          </a:prstGeom>
          <a:solidFill>
            <a:srgbClr val="DFE1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1.2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磁盘排序</a:t>
            </a:r>
            <a:endParaRPr lang="zh-CN" altLang="en-US" sz="2800" spc="50" dirty="0">
              <a:ln w="1143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2523" y="928670"/>
            <a:ext cx="1482451" cy="1346106"/>
            <a:chOff x="552422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/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52422" y="1161620"/>
              <a:ext cx="1482451" cy="33718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CONTENTS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913620" y="785794"/>
              <a:ext cx="729422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z="1800" spc="150" dirty="0">
                  <a:ln w="11430"/>
                  <a:solidFill>
                    <a:schemeClr val="bg1"/>
                  </a:solidFill>
                </a:rPr>
                <a:t>提纲</a:t>
              </a:r>
              <a:endParaRPr lang="zh-CN" altLang="en-US" sz="1800" spc="150" dirty="0">
                <a:ln w="11430"/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3"/>
          <p:cNvSpPr txBox="1"/>
          <p:nvPr/>
        </p:nvSpPr>
        <p:spPr>
          <a:xfrm>
            <a:off x="0" y="0"/>
            <a:ext cx="3337200" cy="583565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2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章  绪论 </a:t>
            </a:r>
            <a:endParaRPr lang="zh-CN" altLang="en-US" sz="32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1101865" y="2923955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graph-1019845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3145" y="1062990"/>
            <a:ext cx="3622040" cy="4791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Box 3"/>
          <p:cNvSpPr txBox="1"/>
          <p:nvPr/>
        </p:nvSpPr>
        <p:spPr>
          <a:xfrm>
            <a:off x="313" y="9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外排序概述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9"/>
          <p:cNvSpPr txBox="1"/>
          <p:nvPr/>
        </p:nvSpPr>
        <p:spPr>
          <a:xfrm>
            <a:off x="1628140" y="2573020"/>
            <a:ext cx="44024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排序数据存放在外存上</a:t>
            </a:r>
            <a:endParaRPr lang="en-US" altLang="zh-CN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排序结果存放在外存上</a:t>
            </a:r>
            <a:endParaRPr lang="en-US" altLang="zh-CN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排序过程借助内存实现</a:t>
            </a:r>
            <a:endParaRPr lang="zh-CN" altLang="en-US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030596" y="2667104"/>
            <a:ext cx="5090795" cy="1428761"/>
            <a:chOff x="4643438" y="2357436"/>
            <a:chExt cx="5090795" cy="1071570"/>
          </a:xfrm>
        </p:grpSpPr>
        <p:sp>
          <p:nvSpPr>
            <p:cNvPr id="11" name="右大括号 10"/>
            <p:cNvSpPr/>
            <p:nvPr/>
          </p:nvSpPr>
          <p:spPr>
            <a:xfrm>
              <a:off x="4643438" y="2357436"/>
              <a:ext cx="214314" cy="1071570"/>
            </a:xfrm>
            <a:prstGeom prst="rightBrac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ea typeface="仿宋" panose="02010609060101010101" pitchFamily="49" charset="-122"/>
                <a:cs typeface="Consolas" panose="020B06090202040302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0943" y="2409823"/>
              <a:ext cx="4733290" cy="93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存在内、外存数据交换（多）</a:t>
              </a:r>
              <a:endParaRPr lang="en-US" altLang="zh-CN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存在关键字比较（多）</a:t>
              </a:r>
              <a:endParaRPr lang="en-US" altLang="zh-CN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存在元素移动（少）</a:t>
              </a:r>
              <a:endPara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42000" y="4667260"/>
            <a:ext cx="6304280" cy="1023620"/>
            <a:chOff x="3342000" y="3500444"/>
            <a:chExt cx="6304280" cy="767715"/>
          </a:xfrm>
        </p:grpSpPr>
        <p:sp>
          <p:nvSpPr>
            <p:cNvPr id="14" name="下箭头 13"/>
            <p:cNvSpPr/>
            <p:nvPr/>
          </p:nvSpPr>
          <p:spPr>
            <a:xfrm>
              <a:off x="6215074" y="3500444"/>
              <a:ext cx="214314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42000" y="3911448"/>
              <a:ext cx="630428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外排序时间</a:t>
              </a:r>
              <a:r>
                <a:rPr lang="en-US" altLang="zh-CN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=</a:t>
              </a: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内、外存数据交换 </a:t>
              </a:r>
              <a:r>
                <a:rPr lang="en-US" altLang="zh-CN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+</a:t>
              </a: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关键字比较</a:t>
              </a:r>
              <a:endPara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Box 3"/>
          <p:cNvSpPr txBox="1"/>
          <p:nvPr/>
        </p:nvSpPr>
        <p:spPr>
          <a:xfrm>
            <a:off x="0" y="0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614170" y="2331085"/>
            <a:ext cx="7313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生成多个初始归并段</a:t>
            </a:r>
            <a:endParaRPr lang="en-US" altLang="zh-CN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dirty="0">
                <a:ln w="11430">
                  <a:noFill/>
                </a:ln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对初始归并段进行多路归并，产生一个有序文件</a:t>
            </a:r>
            <a:endParaRPr lang="zh-CN" altLang="en-US" sz="2400" b="1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Blip>
                <a:blip r:embed="rId1"/>
              </a:buBlip>
            </a:pPr>
            <a:endParaRPr lang="en-US" altLang="zh-CN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  <a:p>
            <a:pPr marL="457200" indent="-457200" algn="l">
              <a:lnSpc>
                <a:spcPct val="0"/>
              </a:lnSpc>
              <a:spcBef>
                <a:spcPts val="0"/>
              </a:spcBef>
              <a:buBlip>
                <a:blip r:embed="rId1"/>
              </a:buBlip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归纳</a:t>
            </a:r>
            <a:endParaRPr lang="zh-CN" altLang="en-US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pic>
        <p:nvPicPr>
          <p:cNvPr id="6" name="图片 5" descr="gear-1015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822960"/>
            <a:ext cx="5267325" cy="5267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Box 3"/>
          <p:cNvSpPr txBox="1"/>
          <p:nvPr/>
        </p:nvSpPr>
        <p:spPr>
          <a:xfrm>
            <a:off x="313" y="-24756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23528" y="79358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1.2.1 </a:t>
            </a:r>
            <a:r>
              <a:rPr lang="en-US" altLang="zh-CN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生成多个初始归并段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94778" y="1427465"/>
            <a:ext cx="7500990" cy="1921493"/>
            <a:chOff x="1071538" y="857238"/>
            <a:chExt cx="7500990" cy="1441120"/>
          </a:xfrm>
        </p:grpSpPr>
        <p:sp>
          <p:nvSpPr>
            <p:cNvPr id="6" name="TextBox 12"/>
            <p:cNvSpPr txBox="1"/>
            <p:nvPr/>
          </p:nvSpPr>
          <p:spPr>
            <a:xfrm>
              <a:off x="1190280" y="857238"/>
              <a:ext cx="1714512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400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常规方法：</a:t>
              </a:r>
              <a:endPara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1538" y="1364432"/>
              <a:ext cx="7500990" cy="93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内存大小为</a:t>
              </a:r>
              <a:r>
                <a:rPr lang="en-US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w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，每次从外存文件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in.dat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中读入</a:t>
              </a:r>
              <a:r>
                <a:rPr lang="en-US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w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个记录，采用某种内排序方法进行排序来产生初始归并段，即产生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out</a:t>
              </a:r>
              <a:r>
                <a:rPr lang="en-US" sz="2000" b="1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1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.dat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、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…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、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out</a:t>
              </a:r>
              <a:r>
                <a:rPr lang="en-US" altLang="zh-CN" sz="2000" b="1" i="1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m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.dat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有序文件。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06536" y="4908098"/>
            <a:ext cx="2643206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置换</a:t>
            </a:r>
            <a:r>
              <a:rPr lang="en-US" sz="24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选择算法</a:t>
            </a:r>
            <a:endParaRPr lang="zh-CN" altLang="en-US" sz="2400" b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632378" y="3570604"/>
            <a:ext cx="5214974" cy="1241428"/>
            <a:chOff x="2857488" y="2643188"/>
            <a:chExt cx="5214974" cy="931071"/>
          </a:xfrm>
        </p:grpSpPr>
        <p:sp>
          <p:nvSpPr>
            <p:cNvPr id="21" name="下箭头 20"/>
            <p:cNvSpPr/>
            <p:nvPr/>
          </p:nvSpPr>
          <p:spPr>
            <a:xfrm>
              <a:off x="4357686" y="2643188"/>
              <a:ext cx="214314" cy="285752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7488" y="2928940"/>
              <a:ext cx="5214974" cy="64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产生初始归并段个数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m</a:t>
              </a:r>
              <a:r>
                <a:rPr lang="en-US" altLang="zh-CN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=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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n</a:t>
              </a:r>
              <a:r>
                <a:rPr lang="en-US" altLang="zh-CN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/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w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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，长度基本相同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604438" y="5363418"/>
            <a:ext cx="5786478" cy="1241430"/>
            <a:chOff x="2438388" y="3809208"/>
            <a:chExt cx="5786478" cy="931073"/>
          </a:xfrm>
        </p:grpSpPr>
        <p:sp>
          <p:nvSpPr>
            <p:cNvPr id="23" name="下箭头 22"/>
            <p:cNvSpPr/>
            <p:nvPr/>
          </p:nvSpPr>
          <p:spPr>
            <a:xfrm>
              <a:off x="4357686" y="3809208"/>
              <a:ext cx="214314" cy="285752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38388" y="4094962"/>
              <a:ext cx="5786478" cy="64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产生初始归并段个数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m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 </a:t>
              </a:r>
              <a:r>
                <a:rPr lang="en-US" altLang="zh-CN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&lt; 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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n</a:t>
              </a:r>
              <a:r>
                <a:rPr lang="en-US" altLang="zh-CN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/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w</a:t>
              </a:r>
              <a:r>
                <a:rPr 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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Symbol" panose="05050102010706020507"/>
                </a:rPr>
                <a:t>，长度差异比较大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Symbol" panose="05050102010706020507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6E68863-33C2-4D6D-B9FA-F4917E910219}" type="slidenum"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</a:fld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/11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gear-3085396_19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02395" y="2924810"/>
            <a:ext cx="2825750" cy="3578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TextBox 12"/>
          <p:cNvSpPr txBox="1"/>
          <p:nvPr/>
        </p:nvSpPr>
        <p:spPr>
          <a:xfrm>
            <a:off x="1724000" y="1492233"/>
            <a:ext cx="214314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多路平衡归并：</a:t>
            </a:r>
            <a:endParaRPr lang="zh-CN" altLang="en-US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030960" y="2712709"/>
            <a:ext cx="4643470" cy="381003"/>
            <a:chOff x="1714480" y="1714494"/>
            <a:chExt cx="4643470" cy="285752"/>
          </a:xfrm>
        </p:grpSpPr>
        <p:sp>
          <p:nvSpPr>
            <p:cNvPr id="18" name="矩形 17"/>
            <p:cNvSpPr/>
            <p:nvPr/>
          </p:nvSpPr>
          <p:spPr>
            <a:xfrm>
              <a:off x="1714480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285984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928926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00430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143372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714876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357818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29322" y="1714494"/>
              <a:ext cx="42862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30960" y="3121652"/>
            <a:ext cx="1000132" cy="829316"/>
            <a:chOff x="2571736" y="2592705"/>
            <a:chExt cx="1000132" cy="621987"/>
          </a:xfrm>
        </p:grpSpPr>
        <p:cxnSp>
          <p:nvCxnSpPr>
            <p:cNvPr id="29" name="直接箭头连接符 28"/>
            <p:cNvCxnSpPr>
              <a:stCxn id="19" idx="2"/>
              <a:endCxn id="27" idx="0"/>
            </p:cNvCxnSpPr>
            <p:nvPr/>
          </p:nvCxnSpPr>
          <p:spPr>
            <a:xfrm flipH="1">
              <a:off x="3072439" y="2592705"/>
              <a:ext cx="285750" cy="3362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571736" y="2928940"/>
              <a:ext cx="1000132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8" name="直接箭头连接符 27"/>
            <p:cNvCxnSpPr>
              <a:stCxn id="18" idx="2"/>
              <a:endCxn id="27" idx="0"/>
            </p:cNvCxnSpPr>
            <p:nvPr/>
          </p:nvCxnSpPr>
          <p:spPr>
            <a:xfrm>
              <a:off x="2786685" y="2592705"/>
              <a:ext cx="285750" cy="3362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5245406" y="3127581"/>
            <a:ext cx="1000132" cy="821585"/>
            <a:chOff x="3786182" y="2597151"/>
            <a:chExt cx="1000132" cy="616189"/>
          </a:xfrm>
        </p:grpSpPr>
        <p:sp>
          <p:nvSpPr>
            <p:cNvPr id="31" name="矩形 30"/>
            <p:cNvSpPr/>
            <p:nvPr/>
          </p:nvSpPr>
          <p:spPr>
            <a:xfrm>
              <a:off x="3786182" y="2928940"/>
              <a:ext cx="1000132" cy="28440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 rot="16200000" flipH="1">
              <a:off x="3964777" y="2632870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rot="5400000">
              <a:off x="4250529" y="2632870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6459852" y="3093713"/>
            <a:ext cx="1000132" cy="857256"/>
            <a:chOff x="5000628" y="2571751"/>
            <a:chExt cx="1000132" cy="642942"/>
          </a:xfrm>
        </p:grpSpPr>
        <p:sp>
          <p:nvSpPr>
            <p:cNvPr id="35" name="矩形 34"/>
            <p:cNvSpPr/>
            <p:nvPr/>
          </p:nvSpPr>
          <p:spPr>
            <a:xfrm>
              <a:off x="5000628" y="2928941"/>
              <a:ext cx="1000132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" name="直接箭头连接符 35"/>
            <p:cNvCxnSpPr>
              <a:endCxn id="35" idx="0"/>
            </p:cNvCxnSpPr>
            <p:nvPr/>
          </p:nvCxnSpPr>
          <p:spPr>
            <a:xfrm rot="16200000" flipH="1">
              <a:off x="5179223" y="2607470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35" idx="0"/>
            </p:cNvCxnSpPr>
            <p:nvPr/>
          </p:nvCxnSpPr>
          <p:spPr>
            <a:xfrm rot="5400000">
              <a:off x="5464975" y="2607470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7674298" y="3127582"/>
            <a:ext cx="1000132" cy="821585"/>
            <a:chOff x="6215074" y="2597152"/>
            <a:chExt cx="1000132" cy="616189"/>
          </a:xfrm>
        </p:grpSpPr>
        <p:sp>
          <p:nvSpPr>
            <p:cNvPr id="39" name="矩形 38"/>
            <p:cNvSpPr/>
            <p:nvPr/>
          </p:nvSpPr>
          <p:spPr>
            <a:xfrm>
              <a:off x="6215074" y="2928941"/>
              <a:ext cx="1000132" cy="284400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rot="16200000" flipH="1">
              <a:off x="6393669" y="2632871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rot="5400000">
              <a:off x="6679421" y="2632871"/>
              <a:ext cx="357190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030960" y="3977107"/>
            <a:ext cx="2214578" cy="735867"/>
            <a:chOff x="2571736" y="3234296"/>
            <a:chExt cx="2214578" cy="551900"/>
          </a:xfrm>
        </p:grpSpPr>
        <p:sp>
          <p:nvSpPr>
            <p:cNvPr id="43" name="矩形 42"/>
            <p:cNvSpPr/>
            <p:nvPr/>
          </p:nvSpPr>
          <p:spPr>
            <a:xfrm>
              <a:off x="2571736" y="3500444"/>
              <a:ext cx="2214578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4" name="直接箭头连接符 43"/>
            <p:cNvCxnSpPr>
              <a:stCxn id="27" idx="2"/>
              <a:endCxn id="43" idx="0"/>
            </p:cNvCxnSpPr>
            <p:nvPr/>
          </p:nvCxnSpPr>
          <p:spPr>
            <a:xfrm>
              <a:off x="3072437" y="3235647"/>
              <a:ext cx="607060" cy="2647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1" idx="2"/>
              <a:endCxn id="43" idx="0"/>
            </p:cNvCxnSpPr>
            <p:nvPr/>
          </p:nvCxnSpPr>
          <p:spPr>
            <a:xfrm flipH="1">
              <a:off x="3679189" y="3234296"/>
              <a:ext cx="607060" cy="2662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6531290" y="3967903"/>
            <a:ext cx="2143140" cy="745071"/>
            <a:chOff x="5072066" y="3227393"/>
            <a:chExt cx="2143140" cy="558803"/>
          </a:xfrm>
        </p:grpSpPr>
        <p:sp>
          <p:nvSpPr>
            <p:cNvPr id="47" name="矩形 46"/>
            <p:cNvSpPr/>
            <p:nvPr/>
          </p:nvSpPr>
          <p:spPr>
            <a:xfrm>
              <a:off x="5072066" y="3500444"/>
              <a:ext cx="2143140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rot="16200000" flipH="1">
              <a:off x="5732868" y="3068008"/>
              <a:ext cx="285752" cy="6072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rot="5400000">
              <a:off x="6339416" y="3067333"/>
              <a:ext cx="287104" cy="6072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4030960" y="4740914"/>
            <a:ext cx="4643470" cy="734065"/>
            <a:chOff x="2571736" y="3807151"/>
            <a:chExt cx="4643470" cy="550549"/>
          </a:xfrm>
        </p:grpSpPr>
        <p:sp>
          <p:nvSpPr>
            <p:cNvPr id="51" name="矩形 50"/>
            <p:cNvSpPr/>
            <p:nvPr/>
          </p:nvSpPr>
          <p:spPr>
            <a:xfrm>
              <a:off x="2571736" y="4071948"/>
              <a:ext cx="4643470" cy="285752"/>
            </a:xfrm>
            <a:prstGeom prst="rect">
              <a:avLst/>
            </a:prstGeom>
            <a:ln>
              <a:tailEnd type="stealth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直接箭头连接符 51"/>
            <p:cNvCxnSpPr>
              <a:stCxn id="43" idx="2"/>
              <a:endCxn id="51" idx="0"/>
            </p:cNvCxnSpPr>
            <p:nvPr/>
          </p:nvCxnSpPr>
          <p:spPr>
            <a:xfrm>
              <a:off x="3679025" y="3807151"/>
              <a:ext cx="1214755" cy="2647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47" idx="2"/>
              <a:endCxn id="51" idx="0"/>
            </p:cNvCxnSpPr>
            <p:nvPr/>
          </p:nvCxnSpPr>
          <p:spPr>
            <a:xfrm flipH="1">
              <a:off x="4893957" y="3807152"/>
              <a:ext cx="1249680" cy="2647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2887952" y="3474715"/>
            <a:ext cx="7143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00"/>
              </a:lnSpc>
              <a:spcBef>
                <a:spcPts val="0"/>
              </a:spcBef>
            </a:pPr>
            <a:r>
              <a:rPr lang="en-US" altLang="zh-CN" sz="24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k</a:t>
            </a:r>
            <a:r>
              <a:rPr lang="en-US" altLang="zh-CN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=2</a:t>
            </a:r>
            <a:endParaRPr lang="en-US" altLang="zh-CN" sz="24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602355" y="5456555"/>
            <a:ext cx="5002530" cy="1241427"/>
            <a:chOff x="1285852" y="3500444"/>
            <a:chExt cx="3500462" cy="931071"/>
          </a:xfrm>
        </p:grpSpPr>
        <p:sp>
          <p:nvSpPr>
            <p:cNvPr id="56" name="TextBox 55"/>
            <p:cNvSpPr txBox="1"/>
            <p:nvPr/>
          </p:nvSpPr>
          <p:spPr>
            <a:xfrm>
              <a:off x="1714480" y="3786196"/>
              <a:ext cx="3071834" cy="645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记录读写次数 </a:t>
              </a:r>
              <a:r>
                <a:rPr lang="en-US" altLang="zh-CN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= 2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WPL</a:t>
              </a:r>
              <a:endParaRPr lang="en-US" altLang="zh-CN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k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越大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WPL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越小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9" name="左弧形箭头 58"/>
            <p:cNvSpPr/>
            <p:nvPr/>
          </p:nvSpPr>
          <p:spPr>
            <a:xfrm>
              <a:off x="1285852" y="3500444"/>
              <a:ext cx="285752" cy="714380"/>
            </a:xfrm>
            <a:prstGeom prst="curvedRightArrow">
              <a:avLst/>
            </a:prstGeom>
            <a:ln>
              <a:tailEnd type="stealth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52425" y="821690"/>
            <a:ext cx="751078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3975" y="1513840"/>
            <a:ext cx="400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3" y="9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looking-for-g9e4782f4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785" y="1745615"/>
            <a:ext cx="2592705" cy="38252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891454" y="4269736"/>
            <a:ext cx="4071966" cy="1047120"/>
            <a:chOff x="1928794" y="2000246"/>
            <a:chExt cx="4071966" cy="785340"/>
          </a:xfrm>
        </p:grpSpPr>
        <p:sp>
          <p:nvSpPr>
            <p:cNvPr id="8" name="下箭头 7"/>
            <p:cNvSpPr/>
            <p:nvPr/>
          </p:nvSpPr>
          <p:spPr>
            <a:xfrm>
              <a:off x="3500430" y="2000246"/>
              <a:ext cx="214314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1928794" y="2428875"/>
              <a:ext cx="4071966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归并中关键字比较次数与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k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无关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891454" y="5507995"/>
            <a:ext cx="3571900" cy="1047119"/>
            <a:chOff x="1928794" y="2928940"/>
            <a:chExt cx="3571900" cy="785339"/>
          </a:xfrm>
        </p:grpSpPr>
        <p:sp>
          <p:nvSpPr>
            <p:cNvPr id="12" name="下箭头 11"/>
            <p:cNvSpPr/>
            <p:nvPr/>
          </p:nvSpPr>
          <p:spPr>
            <a:xfrm>
              <a:off x="3500430" y="2928940"/>
              <a:ext cx="214314" cy="357190"/>
            </a:xfrm>
            <a:prstGeom prst="downArrow">
              <a:avLst/>
            </a:prstGeom>
            <a:ln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1928794" y="3357568"/>
              <a:ext cx="3571900" cy="35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ts val="3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尽可能增加</a:t>
              </a:r>
              <a:r>
                <a:rPr lang="en-US" altLang="zh-CN" sz="20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k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提高外排序效率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44980" y="2048510"/>
            <a:ext cx="7000875" cy="860425"/>
            <a:chOff x="4200" y="3424"/>
            <a:chExt cx="11025" cy="1355"/>
          </a:xfrm>
        </p:grpSpPr>
        <p:sp>
          <p:nvSpPr>
            <p:cNvPr id="5" name="TextBox 2"/>
            <p:cNvSpPr txBox="1"/>
            <p:nvPr/>
          </p:nvSpPr>
          <p:spPr>
            <a:xfrm>
              <a:off x="4200" y="3424"/>
              <a:ext cx="11025" cy="13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>
                <a:lnSpc>
                  <a:spcPts val="3000"/>
                </a:lnSpc>
                <a:spcBef>
                  <a:spcPts val="0"/>
                </a:spcBef>
              </a:pPr>
              <a:r>
                <a:rPr lang="en-US" altLang="zh-CN" sz="24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k</a:t>
              </a: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路归并中：大量的操作是从</a:t>
              </a:r>
              <a:r>
                <a:rPr lang="en-US" altLang="zh-CN" sz="2400" b="1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k</a:t>
              </a:r>
              <a:r>
                <a:rPr lang="zh-CN" altLang="en-US" sz="24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个记录中找出最小的记录</a:t>
              </a:r>
              <a:endPara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 rot="15960000">
              <a:off x="7614" y="4174"/>
              <a:ext cx="258" cy="286"/>
            </a:xfrm>
            <a:prstGeom prst="downArrow">
              <a:avLst/>
            </a:prstGeom>
            <a:noFill/>
            <a:ln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8295" y="2961640"/>
            <a:ext cx="7501255" cy="1014730"/>
            <a:chOff x="4145" y="4624"/>
            <a:chExt cx="11813" cy="1598"/>
          </a:xfrm>
        </p:grpSpPr>
        <p:sp>
          <p:nvSpPr>
            <p:cNvPr id="6" name="TextBox 3"/>
            <p:cNvSpPr txBox="1"/>
            <p:nvPr/>
          </p:nvSpPr>
          <p:spPr>
            <a:xfrm>
              <a:off x="4145" y="4624"/>
              <a:ext cx="11813" cy="15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采用简单比较实现 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Wingdings" panose="05000000000000000000"/>
                </a:rPr>
                <a:t> 效率低</a:t>
              </a:r>
              <a:endPara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Wingdings" panose="05000000000000000000"/>
              </a:endParaRPr>
            </a:p>
            <a:p>
              <a:pPr algn="l"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Wingdings" panose="05000000000000000000"/>
                </a:rPr>
                <a:t>采用类似堆的方式即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败者树 </a:t>
              </a:r>
              <a:r>
                <a:rPr lang="zh-CN" altLang="en-US" sz="2000" b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Wingdings" panose="05000000000000000000"/>
                </a:rPr>
                <a:t> 效率高</a:t>
              </a:r>
              <a:endPara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Wingdings" panose="05000000000000000000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 rot="15960000">
              <a:off x="7628" y="4966"/>
              <a:ext cx="258" cy="286"/>
            </a:xfrm>
            <a:prstGeom prst="downArrow">
              <a:avLst/>
            </a:prstGeom>
            <a:noFill/>
            <a:ln>
              <a:solidFill>
                <a:srgbClr val="C00000"/>
              </a:solidFill>
              <a:tailEnd type="stealth" w="med" len="lg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4645" y="732155"/>
            <a:ext cx="83800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7265" y="2135505"/>
            <a:ext cx="162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IE" altLang="en-US" sz="2400" b="1">
                <a:latin typeface="微软雅黑" panose="020B0503020204020204" charset="-122"/>
                <a:ea typeface="微软雅黑" panose="020B0503020204020204" charset="-122"/>
              </a:rPr>
              <a:t> .</a:t>
            </a:r>
            <a:endParaRPr lang="en-IE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" y="9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exclamation-mark-5848806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2520" y="2218690"/>
            <a:ext cx="3772535" cy="3772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11935" y="2209800"/>
            <a:ext cx="559752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根据初始归并段（个数</a:t>
            </a:r>
            <a:r>
              <a:rPr lang="en-US" altLang="zh-CN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m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和每个初始归并段中记录数）和</a:t>
            </a:r>
            <a:r>
              <a:rPr lang="en-US" altLang="zh-CN" sz="2000" b="1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k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构造最佳归并树。</a:t>
            </a:r>
            <a:endParaRPr lang="en-US" altLang="zh-CN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按照其过程进行归并。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17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221105" y="1396365"/>
            <a:ext cx="407733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zh-CN" altLang="en-US" sz="24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按最佳归并树进行归并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" y="-4436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post-it-503307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85" y="1210310"/>
            <a:ext cx="3790950" cy="3972560"/>
          </a:xfrm>
          <a:prstGeom prst="rect">
            <a:avLst/>
          </a:prstGeom>
        </p:spPr>
      </p:pic>
      <p:sp>
        <p:nvSpPr>
          <p:cNvPr id="6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334645" y="732155"/>
            <a:ext cx="838009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1.2.2 </a:t>
            </a:r>
            <a:r>
              <a:rPr lang="en-US" altLang="zh-CN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0" dirty="0">
                <a:ln w="11430">
                  <a:noFill/>
                </a:ln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对初始归并段进行多路归并，产生一个有序文件</a:t>
            </a:r>
            <a:endParaRPr lang="zh-CN" altLang="en-US" sz="2400" b="0" dirty="0">
              <a:ln w="11430">
                <a:noFill/>
              </a:ln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5410" y="1375410"/>
            <a:ext cx="4057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2"/>
          <p:cNvSpPr txBox="1"/>
          <p:nvPr/>
        </p:nvSpPr>
        <p:spPr>
          <a:xfrm>
            <a:off x="2029754" y="2527918"/>
            <a:ext cx="6929486" cy="22453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    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设有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个初始归并段，它们所包含的记录个数为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{25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40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16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38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77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64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53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88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9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48</a:t>
            </a:r>
            <a:r>
              <a:rPr lang="zh-CN" alt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98}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。试根据它们做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路归并，要求：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（</a:t>
            </a:r>
            <a:r>
              <a:rPr 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）指出采用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路平衡归并时总的归并趟数。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）给出采用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路平衡归并时的归并过程。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）构造最佳归并树。</a:t>
            </a:r>
            <a:endParaRPr lang="zh-CN" altLang="en-US" sz="2000" b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（</a:t>
            </a:r>
            <a:r>
              <a:rPr lang="en-US" altLang="zh-CN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）根据最佳归并树计算每一趟及总的读记录数</a:t>
            </a:r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rPr>
              <a:t>。</a:t>
            </a:r>
            <a:endParaRPr lang="zh-CN" altLang="en-US" sz="200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36062" y="1759246"/>
            <a:ext cx="1000100" cy="785817"/>
            <a:chOff x="5703182" y="3835411"/>
            <a:chExt cx="1238250" cy="1236663"/>
          </a:xfrm>
        </p:grpSpPr>
        <p:grpSp>
          <p:nvGrpSpPr>
            <p:cNvPr id="7" name="Group 19"/>
            <p:cNvGrpSpPr/>
            <p:nvPr/>
          </p:nvGrpSpPr>
          <p:grpSpPr bwMode="auto">
            <a:xfrm>
              <a:off x="5703182" y="3835411"/>
              <a:ext cx="1238250" cy="1236663"/>
              <a:chOff x="810" y="845"/>
              <a:chExt cx="827" cy="826"/>
            </a:xfrm>
          </p:grpSpPr>
          <p:sp>
            <p:nvSpPr>
              <p:cNvPr id="9" name="Oval 20"/>
              <p:cNvSpPr>
                <a:spLocks noChangeArrowheads="1"/>
              </p:cNvSpPr>
              <p:nvPr/>
            </p:nvSpPr>
            <p:spPr bwMode="gray">
              <a:xfrm>
                <a:off x="810" y="845"/>
                <a:ext cx="827" cy="826"/>
              </a:xfrm>
              <a:prstGeom prst="ellipse">
                <a:avLst/>
              </a:prstGeom>
              <a:solidFill>
                <a:srgbClr val="F8F8F8"/>
              </a:solidFill>
              <a:ln w="38100">
                <a:solidFill>
                  <a:schemeClr val="hlink"/>
                </a:solidFill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9pPr>
              </a:lstStyle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21"/>
              <p:cNvSpPr>
                <a:spLocks noChangeArrowheads="1"/>
              </p:cNvSpPr>
              <p:nvPr/>
            </p:nvSpPr>
            <p:spPr bwMode="gray">
              <a:xfrm>
                <a:off x="836" y="879"/>
                <a:ext cx="758" cy="758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70195"/>
                  </a:schemeClr>
                </a:solidFill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9pPr>
              </a:lstStyle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22"/>
              <p:cNvSpPr>
                <a:spLocks noChangeArrowheads="1"/>
              </p:cNvSpPr>
              <p:nvPr/>
            </p:nvSpPr>
            <p:spPr bwMode="gray">
              <a:xfrm>
                <a:off x="878" y="915"/>
                <a:ext cx="690" cy="690"/>
              </a:xfrm>
              <a:prstGeom prst="ellipse">
                <a:avLst/>
              </a:prstGeom>
              <a:noFill/>
              <a:ln w="38100">
                <a:solidFill>
                  <a:schemeClr val="hlink">
                    <a:alpha val="30196"/>
                  </a:schemeClr>
                </a:solidFill>
                <a:rou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b="1" kern="1200">
                    <a:solidFill>
                      <a:srgbClr val="1000E4"/>
                    </a:solidFill>
                    <a:latin typeface="Times New Roman" panose="02020603050405020304" pitchFamily="18" charset="0"/>
                    <a:ea typeface="楷体_GB2312" pitchFamily="49" charset="-122"/>
                    <a:cs typeface="+mn-cs"/>
                  </a:defRPr>
                </a:lvl9pPr>
              </a:lstStyle>
              <a:p>
                <a:endParaRPr lang="zh-CN" altLang="zh-CN">
                  <a:latin typeface="Calibri" panose="020F050202020403020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 Box 23"/>
            <p:cNvSpPr txBox="1">
              <a:spLocks noChangeArrowheads="1"/>
            </p:cNvSpPr>
            <p:nvPr/>
          </p:nvSpPr>
          <p:spPr bwMode="gray">
            <a:xfrm>
              <a:off x="5767676" y="4154859"/>
              <a:ext cx="1082674" cy="62757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rgbClr val="1000E4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onsolas" panose="020B0609020204030204" pitchFamily="49" charset="0"/>
                </a:rPr>
                <a:t>示例</a:t>
              </a:r>
              <a:endParaRPr lang="zh-CN" altLang="en-US" sz="2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14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40138" y="947255"/>
            <a:ext cx="4357718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p>
            <a:pPr algn="l"/>
            <a:r>
              <a:rPr lang="en-US" altLang="zh-CN" sz="24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4. </a:t>
            </a:r>
            <a:r>
              <a:rPr lang="zh-CN" altLang="en-US" sz="2400" b="0" dirty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示例</a:t>
            </a:r>
            <a:endParaRPr lang="zh-CN" altLang="en-US" sz="2400" b="0" dirty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313" y="-128896"/>
            <a:ext cx="3337200" cy="521970"/>
          </a:xfrm>
          <a:prstGeom prst="rect">
            <a:avLst/>
          </a:prstGeom>
          <a:solidFill>
            <a:srgbClr val="F3980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1.2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磁盘排序</a:t>
            </a:r>
            <a:endParaRPr lang="zh-CN" altLang="en-US" sz="2800" b="0">
              <a:ln w="11430"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question-mark-231803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5035" y="2446020"/>
            <a:ext cx="2991485" cy="3944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PLACING_PICTURE_USER_VIEWPORT" val="{&quot;height&quot;:5635,&quot;width&quot;:4450}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COMMONDATA" val="eyJoZGlkIjoiMDY2MjQwNzI0OTM0YTU2NzllMzQyZjJkMjRkOWNhZj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WPS 演示</Application>
  <PresentationFormat>宽屏</PresentationFormat>
  <Paragraphs>262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思源黑体 CN Heavy</vt:lpstr>
      <vt:lpstr>黑体</vt:lpstr>
      <vt:lpstr>Wingdings 2</vt:lpstr>
      <vt:lpstr>Consolas</vt:lpstr>
      <vt:lpstr>微软雅黑</vt:lpstr>
      <vt:lpstr>Arial</vt:lpstr>
      <vt:lpstr>楷体</vt:lpstr>
      <vt:lpstr>仿宋</vt:lpstr>
      <vt:lpstr>Symbol</vt:lpstr>
      <vt:lpstr>Wingdings</vt:lpstr>
      <vt:lpstr>Times New Roman</vt:lpstr>
      <vt:lpstr>楷体_GB2312</vt:lpstr>
      <vt:lpstr>新宋体</vt:lpstr>
      <vt:lpstr>Calibri</vt:lpstr>
      <vt:lpstr>方正启体简体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CC</cp:lastModifiedBy>
  <cp:revision>164</cp:revision>
  <dcterms:created xsi:type="dcterms:W3CDTF">2019-06-19T02:08:00Z</dcterms:created>
  <dcterms:modified xsi:type="dcterms:W3CDTF">2022-06-23T09:31:02Z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9A24E8E27B3E417F967DB46976AB30E0</vt:lpwstr>
  </property>
</Properties>
</file>